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310" r:id="rId4"/>
    <p:sldId id="311" r:id="rId5"/>
    <p:sldId id="258" r:id="rId6"/>
    <p:sldId id="259" r:id="rId7"/>
    <p:sldId id="295" r:id="rId8"/>
    <p:sldId id="309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8" r:id="rId44"/>
    <p:sldId id="349" r:id="rId45"/>
    <p:sldId id="350" r:id="rId46"/>
    <p:sldId id="351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308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7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8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200">
                <a:latin typeface="Arial" panose="020B0604020202020204" pitchFamily="34" charset="0"/>
                <a:ea typeface="華康POP1體W5(P)" panose="040B0500000000000000" pitchFamily="82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7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9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8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9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3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5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6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2243B2-D922-41BC-8300-679868080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181" y="1992715"/>
            <a:ext cx="7315200" cy="325526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基隆市建德國民小學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高年級 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健康保健知識競賽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AC095F-7E65-4CF5-842D-3B75ABBD3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0" y="0"/>
            <a:ext cx="12192000" cy="140584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6934F26-4801-46BA-B304-DA2A1D197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734" y="2480074"/>
            <a:ext cx="2912534" cy="26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眼睛長期承受電子產品螢幕光線直射進入，導致黃斑部發炎、出血，嚴重時恐有失明之虞。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 err="1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6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49812" y="0"/>
            <a:ext cx="7315200" cy="6858000"/>
          </a:xfrm>
        </p:spPr>
        <p:txBody>
          <a:bodyPr>
            <a:normAutofit fontScale="700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：我國藥品分為三級，分別為處方藥、指示藥與成藥，「處方藥」民眾可自行購買使用。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由醫師診斷，開立處方箋，再由藥師調劑給藥、指導用藥方法及注意事項。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4500" dirty="0">
                <a:solidFill>
                  <a:srgbClr val="000000"/>
                </a:solidFill>
              </a:rPr>
              <a:t>體脂肪率指的是「體內脂肪質量佔整體體重的比率」。</a:t>
            </a:r>
            <a:r>
              <a:rPr lang="zh-TW" altLang="en-US" sz="4500" dirty="0">
                <a:solidFill>
                  <a:srgbClr val="000000"/>
                </a:solidFill>
              </a:rPr>
              <a:t>數字愈高，代表愈健康。</a:t>
            </a:r>
            <a:endParaRPr lang="en-US" altLang="zh-TW" sz="45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：╳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79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平時我們稱為「眼白」的地方，其實是眼睛的</a:t>
            </a:r>
            <a:r>
              <a:rPr lang="zh-TW" altLang="en-US" sz="5800" dirty="0">
                <a:solidFill>
                  <a:srgbClr val="000000"/>
                </a:solidFill>
              </a:rPr>
              <a:t>角膜</a:t>
            </a:r>
            <a:r>
              <a:rPr lang="zh-TW" altLang="zh-TW" sz="5800" dirty="0">
                <a:solidFill>
                  <a:srgbClr val="000000"/>
                </a:solidFill>
              </a:rPr>
              <a:t>？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：╳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zh-TW" altLang="zh-TW" sz="5800" dirty="0">
                <a:solidFill>
                  <a:srgbClr val="000000"/>
                </a:solidFill>
              </a:rPr>
              <a:t>鞏膜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5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01752"/>
            <a:ext cx="7315200" cy="6236208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吃完東西馬上漱口，不刷牙也不會蛀牙</a:t>
            </a:r>
            <a:r>
              <a:rPr lang="zh-TW" altLang="zh-TW" sz="5400" dirty="0">
                <a:solidFill>
                  <a:srgbClr val="000000"/>
                </a:solidFill>
              </a:rPr>
              <a:t>。</a:t>
            </a:r>
            <a:endParaRPr lang="en-US" altLang="zh-TW" sz="54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</p:txBody>
      </p:sp>
    </p:spTree>
    <p:extLst>
      <p:ext uri="{BB962C8B-B14F-4D97-AF65-F5344CB8AC3E}">
        <p14:creationId xmlns:p14="http://schemas.microsoft.com/office/powerpoint/2010/main" val="383759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造成牙齦發炎的主要原因是口腔清潔不徹底</a:t>
            </a:r>
            <a:r>
              <a:rPr lang="zh-TW" altLang="en-US" sz="5800" dirty="0">
                <a:solidFill>
                  <a:srgbClr val="000000"/>
                </a:solidFill>
              </a:rPr>
              <a:t>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2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窩溝封填</a:t>
            </a:r>
            <a:r>
              <a:rPr lang="zh-TW" altLang="en-US" sz="5800" dirty="0">
                <a:solidFill>
                  <a:srgbClr val="000000"/>
                </a:solidFill>
              </a:rPr>
              <a:t>無法</a:t>
            </a:r>
            <a:r>
              <a:rPr lang="zh-TW" altLang="zh-TW" sz="5800" dirty="0">
                <a:solidFill>
                  <a:srgbClr val="000000"/>
                </a:solidFill>
              </a:rPr>
              <a:t>阻止食物殘渣和細菌的侵入，有效防止齲齒</a:t>
            </a:r>
            <a:r>
              <a:rPr lang="zh-TW" altLang="en-US" sz="5800" dirty="0">
                <a:solidFill>
                  <a:srgbClr val="000000"/>
                </a:solidFill>
              </a:rPr>
              <a:t>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</p:txBody>
      </p:sp>
    </p:spTree>
    <p:extLst>
      <p:ext uri="{BB962C8B-B14F-4D97-AF65-F5344CB8AC3E}">
        <p14:creationId xmlns:p14="http://schemas.microsoft.com/office/powerpoint/2010/main" val="565682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10896"/>
            <a:ext cx="7524156" cy="5673852"/>
          </a:xfrm>
        </p:spPr>
        <p:txBody>
          <a:bodyPr>
            <a:normAutofit fontScale="92500" lnSpcReduction="1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牙刷刷毛已經刷到岔開了，為了省錢，</a:t>
            </a:r>
            <a:r>
              <a:rPr lang="zh-TW" altLang="en-US" sz="5800" dirty="0">
                <a:solidFill>
                  <a:srgbClr val="000000"/>
                </a:solidFill>
              </a:rPr>
              <a:t>牙</a:t>
            </a:r>
            <a:r>
              <a:rPr lang="zh-TW" altLang="zh-TW" sz="5800" dirty="0">
                <a:solidFill>
                  <a:srgbClr val="000000"/>
                </a:solidFill>
              </a:rPr>
              <a:t>刷還可以用的話就繼續用。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</p:txBody>
      </p:sp>
    </p:spTree>
    <p:extLst>
      <p:ext uri="{BB962C8B-B14F-4D97-AF65-F5344CB8AC3E}">
        <p14:creationId xmlns:p14="http://schemas.microsoft.com/office/powerpoint/2010/main" val="2817428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 fontScale="92500" lnSpcReduction="10000"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刷牙就可以清除牙縫污垢，不需要再使用牙線。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</p:txBody>
      </p:sp>
    </p:spTree>
    <p:extLst>
      <p:ext uri="{BB962C8B-B14F-4D97-AF65-F5344CB8AC3E}">
        <p14:creationId xmlns:p14="http://schemas.microsoft.com/office/powerpoint/2010/main" val="210433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 fontScale="92500" lnSpcReduction="10000"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刷牙時，牙刷放在牙齒和牙齦交界處呈</a:t>
            </a:r>
            <a:r>
              <a:rPr lang="en-US" altLang="zh-TW" sz="5800" dirty="0">
                <a:solidFill>
                  <a:srgbClr val="000000"/>
                </a:solidFill>
              </a:rPr>
              <a:t>45</a:t>
            </a:r>
            <a:r>
              <a:rPr lang="zh-TW" altLang="zh-TW" sz="5800" dirty="0">
                <a:solidFill>
                  <a:srgbClr val="000000"/>
                </a:solidFill>
              </a:rPr>
              <a:t>度角。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4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52D74E-A29D-4D9B-B9CC-18EF08E5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競賽辦法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3552935C-8085-4D9C-97B6-16E86DFFA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433" y="859536"/>
            <a:ext cx="8677655" cy="5010912"/>
          </a:xfrm>
        </p:spPr>
        <p:txBody>
          <a:bodyPr>
            <a:normAutofit fontScale="92500"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一、競賽日期</a:t>
            </a:r>
            <a:r>
              <a:rPr lang="en-US" altLang="zh-TW" sz="5800" dirty="0">
                <a:solidFill>
                  <a:srgbClr val="000000"/>
                </a:solidFill>
              </a:rPr>
              <a:t>:</a:t>
            </a: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114</a:t>
            </a:r>
            <a:r>
              <a:rPr lang="zh-TW" altLang="en-US" sz="5800" dirty="0">
                <a:solidFill>
                  <a:srgbClr val="000000"/>
                </a:solidFill>
              </a:rPr>
              <a:t>年</a:t>
            </a:r>
            <a:r>
              <a:rPr lang="en-US" altLang="zh-TW" sz="5800" dirty="0">
                <a:solidFill>
                  <a:srgbClr val="000000"/>
                </a:solidFill>
              </a:rPr>
              <a:t>1</a:t>
            </a:r>
            <a:r>
              <a:rPr lang="zh-TW" altLang="en-US" sz="5800" dirty="0">
                <a:solidFill>
                  <a:srgbClr val="000000"/>
                </a:solidFill>
              </a:rPr>
              <a:t>月</a:t>
            </a:r>
            <a:r>
              <a:rPr lang="en-US" altLang="zh-TW" sz="5800" dirty="0">
                <a:solidFill>
                  <a:srgbClr val="000000"/>
                </a:solidFill>
              </a:rPr>
              <a:t>15</a:t>
            </a:r>
            <a:r>
              <a:rPr lang="zh-TW" altLang="en-US" sz="5800" dirty="0">
                <a:solidFill>
                  <a:srgbClr val="000000"/>
                </a:solidFill>
              </a:rPr>
              <a:t>日</a:t>
            </a:r>
            <a:r>
              <a:rPr lang="en-US" altLang="zh-TW" sz="5800" dirty="0">
                <a:solidFill>
                  <a:srgbClr val="000000"/>
                </a:solidFill>
              </a:rPr>
              <a:t>(</a:t>
            </a:r>
            <a:r>
              <a:rPr lang="zh-TW" altLang="en-US" sz="5800" dirty="0">
                <a:solidFill>
                  <a:srgbClr val="000000"/>
                </a:solidFill>
              </a:rPr>
              <a:t>三</a:t>
            </a:r>
            <a:r>
              <a:rPr lang="en-US" altLang="zh-TW" sz="5800" dirty="0">
                <a:solidFill>
                  <a:srgbClr val="000000"/>
                </a:solidFill>
              </a:rPr>
              <a:t>)</a:t>
            </a: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上午</a:t>
            </a:r>
            <a:r>
              <a:rPr lang="en-US" altLang="zh-TW" sz="5800" dirty="0">
                <a:solidFill>
                  <a:srgbClr val="000000"/>
                </a:solidFill>
              </a:rPr>
              <a:t>10:25~11:05(</a:t>
            </a:r>
            <a:r>
              <a:rPr lang="zh-TW" altLang="en-US" sz="5800" dirty="0">
                <a:solidFill>
                  <a:srgbClr val="000000"/>
                </a:solidFill>
              </a:rPr>
              <a:t>第三節課</a:t>
            </a:r>
            <a:r>
              <a:rPr lang="en-US" altLang="zh-TW" sz="5800" dirty="0">
                <a:solidFill>
                  <a:srgbClr val="000000"/>
                </a:solidFill>
              </a:rPr>
              <a:t>)</a:t>
            </a: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二、競賽地點</a:t>
            </a:r>
            <a:r>
              <a:rPr lang="en-US" altLang="zh-TW" sz="5800" dirty="0">
                <a:solidFill>
                  <a:srgbClr val="000000"/>
                </a:solidFill>
              </a:rPr>
              <a:t>:</a:t>
            </a:r>
            <a:r>
              <a:rPr lang="zh-TW" altLang="en-US" sz="5800" dirty="0">
                <a:solidFill>
                  <a:srgbClr val="000000"/>
                </a:solidFill>
              </a:rPr>
              <a:t>活動中心</a:t>
            </a:r>
          </a:p>
        </p:txBody>
      </p:sp>
    </p:spTree>
    <p:extLst>
      <p:ext uri="{BB962C8B-B14F-4D97-AF65-F5344CB8AC3E}">
        <p14:creationId xmlns:p14="http://schemas.microsoft.com/office/powerpoint/2010/main" val="4019661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 fontScale="775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刷完牙含氟漱口水，至少要等</a:t>
            </a:r>
            <a:r>
              <a:rPr lang="en-US" altLang="zh-TW" sz="5800" dirty="0">
                <a:solidFill>
                  <a:srgbClr val="000000"/>
                </a:solidFill>
              </a:rPr>
              <a:t>10</a:t>
            </a:r>
            <a:r>
              <a:rPr lang="zh-TW" altLang="zh-TW" sz="5800" dirty="0">
                <a:solidFill>
                  <a:srgbClr val="000000"/>
                </a:solidFill>
              </a:rPr>
              <a:t>分鐘後才可吃東西。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至少要等</a:t>
            </a:r>
            <a:r>
              <a:rPr lang="en-US" altLang="zh-TW" sz="5800" dirty="0">
                <a:solidFill>
                  <a:srgbClr val="000000"/>
                </a:solidFill>
              </a:rPr>
              <a:t>30</a:t>
            </a:r>
            <a:r>
              <a:rPr lang="zh-TW" altLang="en-US" sz="5800" dirty="0">
                <a:solidFill>
                  <a:srgbClr val="000000"/>
                </a:solidFill>
              </a:rPr>
              <a:t>分鐘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4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 fontScale="92500" lnSpcReduction="10000"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牙周病初級症狀</a:t>
            </a:r>
            <a:r>
              <a:rPr lang="zh-TW" altLang="en-US" sz="5800" dirty="0">
                <a:solidFill>
                  <a:srgbClr val="000000"/>
                </a:solidFill>
              </a:rPr>
              <a:t>是</a:t>
            </a:r>
            <a:r>
              <a:rPr lang="zh-TW" altLang="zh-TW" sz="5800" dirty="0">
                <a:solidFill>
                  <a:srgbClr val="000000"/>
                </a:solidFill>
              </a:rPr>
              <a:t>牙齒搖動</a:t>
            </a:r>
            <a:r>
              <a:rPr lang="zh-TW" altLang="en-US" sz="5800" dirty="0">
                <a:solidFill>
                  <a:srgbClr val="000000"/>
                </a:solidFill>
              </a:rPr>
              <a:t>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zh-TW" altLang="zh-TW" sz="5800" dirty="0">
                <a:solidFill>
                  <a:srgbClr val="000000"/>
                </a:solidFill>
              </a:rPr>
              <a:t>牙齦紅腫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66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96116" y="496062"/>
            <a:ext cx="7524156" cy="5856732"/>
          </a:xfrm>
        </p:spPr>
        <p:txBody>
          <a:bodyPr>
            <a:normAutofit fontScale="850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：只是持有安非他命並沒有刑責，因為還沒有吸食。  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非法持有二級毒品即是犯罪。 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36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4100" dirty="0">
                <a:solidFill>
                  <a:srgbClr val="000000"/>
                </a:solidFill>
              </a:rPr>
              <a:t>眼睛是靈魂之窗，使用</a:t>
            </a:r>
            <a:r>
              <a:rPr lang="en-US" altLang="zh-TW" sz="4100" dirty="0">
                <a:solidFill>
                  <a:srgbClr val="000000"/>
                </a:solidFill>
              </a:rPr>
              <a:t>3C</a:t>
            </a:r>
            <a:r>
              <a:rPr lang="zh-TW" altLang="zh-TW" sz="4100" dirty="0">
                <a:solidFill>
                  <a:srgbClr val="000000"/>
                </a:solidFill>
              </a:rPr>
              <a:t>，</a:t>
            </a:r>
            <a:r>
              <a:rPr lang="en-US" altLang="zh-TW" sz="4100" dirty="0">
                <a:solidFill>
                  <a:srgbClr val="000000"/>
                </a:solidFill>
              </a:rPr>
              <a:t>   </a:t>
            </a:r>
            <a:r>
              <a:rPr lang="zh-TW" altLang="zh-TW" sz="4100" dirty="0">
                <a:solidFill>
                  <a:srgbClr val="000000"/>
                </a:solidFill>
              </a:rPr>
              <a:t>每</a:t>
            </a:r>
            <a:r>
              <a:rPr lang="en-US" altLang="zh-TW" sz="4100" dirty="0">
                <a:solidFill>
                  <a:srgbClr val="000000"/>
                </a:solidFill>
              </a:rPr>
              <a:t>30</a:t>
            </a:r>
            <a:r>
              <a:rPr lang="zh-TW" altLang="zh-TW" sz="4100" dirty="0">
                <a:solidFill>
                  <a:srgbClr val="000000"/>
                </a:solidFill>
              </a:rPr>
              <a:t>分鐘要休息</a:t>
            </a:r>
            <a:r>
              <a:rPr lang="en-US" altLang="zh-TW" sz="4100" dirty="0">
                <a:solidFill>
                  <a:srgbClr val="000000"/>
                </a:solidFill>
              </a:rPr>
              <a:t>10</a:t>
            </a:r>
            <a:r>
              <a:rPr lang="zh-TW" altLang="zh-TW" sz="4100" dirty="0">
                <a:solidFill>
                  <a:srgbClr val="000000"/>
                </a:solidFill>
              </a:rPr>
              <a:t>分鐘。</a:t>
            </a:r>
            <a:endParaRPr lang="en-US" altLang="zh-TW" sz="410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41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45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 fontScale="925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蛀牙侵蝕到</a:t>
            </a:r>
            <a:r>
              <a:rPr lang="zh-TW" altLang="en-US" sz="5800" dirty="0">
                <a:solidFill>
                  <a:srgbClr val="000000"/>
                </a:solidFill>
              </a:rPr>
              <a:t>牙髓腔</a:t>
            </a:r>
            <a:r>
              <a:rPr lang="zh-TW" altLang="zh-TW" sz="5800" dirty="0">
                <a:solidFill>
                  <a:srgbClr val="000000"/>
                </a:solidFill>
              </a:rPr>
              <a:t>後，會感覺非常疼痛須要做根管治療</a:t>
            </a:r>
            <a:r>
              <a:rPr lang="en-US" altLang="zh-TW" sz="5800" dirty="0">
                <a:solidFill>
                  <a:srgbClr val="000000"/>
                </a:solidFill>
              </a:rPr>
              <a:t>?</a:t>
            </a: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92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含糖飲料少喝就好，每天喝二杯沒關係。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</p:txBody>
      </p:sp>
    </p:spTree>
    <p:extLst>
      <p:ext uri="{BB962C8B-B14F-4D97-AF65-F5344CB8AC3E}">
        <p14:creationId xmlns:p14="http://schemas.microsoft.com/office/powerpoint/2010/main" val="2243651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 lnSpcReduction="10000"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：玉米</a:t>
            </a:r>
            <a:r>
              <a:rPr lang="zh-TW" altLang="zh-TW" sz="5800" dirty="0">
                <a:solidFill>
                  <a:srgbClr val="000000"/>
                </a:solidFill>
              </a:rPr>
              <a:t>不屬於水果類？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玉米屬於六大類中主食類</a:t>
            </a:r>
            <a:r>
              <a:rPr lang="en-US" altLang="zh-TW" sz="5800" dirty="0">
                <a:solidFill>
                  <a:srgbClr val="000000"/>
                </a:solidFill>
              </a:rPr>
              <a:t>(</a:t>
            </a:r>
            <a:r>
              <a:rPr lang="zh-TW" altLang="en-US" sz="5800" dirty="0">
                <a:solidFill>
                  <a:srgbClr val="000000"/>
                </a:solidFill>
              </a:rPr>
              <a:t>全穀根莖類</a:t>
            </a:r>
            <a:r>
              <a:rPr lang="en-US" altLang="zh-TW" sz="58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5153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1836" y="315468"/>
            <a:ext cx="7524156" cy="6217920"/>
          </a:xfrm>
        </p:spPr>
        <p:txBody>
          <a:bodyPr>
            <a:normAutofit fontScale="700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『身體質量指數』可用以判斷健康體位的方式，其英文縮寫為</a:t>
            </a:r>
            <a:r>
              <a:rPr lang="en-US" altLang="zh-TW" sz="5800" dirty="0">
                <a:solidFill>
                  <a:srgbClr val="000000"/>
                </a:solidFill>
              </a:rPr>
              <a:t>BMI</a:t>
            </a:r>
            <a:r>
              <a:rPr lang="zh-TW" altLang="en-US" sz="5800" dirty="0">
                <a:solidFill>
                  <a:srgbClr val="000000"/>
                </a:solidFill>
              </a:rPr>
              <a:t>，計算方式：體重</a:t>
            </a:r>
            <a:r>
              <a:rPr lang="en-US" altLang="zh-TW" sz="5800" dirty="0">
                <a:solidFill>
                  <a:srgbClr val="000000"/>
                </a:solidFill>
              </a:rPr>
              <a:t>(</a:t>
            </a:r>
            <a:r>
              <a:rPr lang="zh-TW" altLang="en-US" sz="5800" dirty="0">
                <a:solidFill>
                  <a:srgbClr val="000000"/>
                </a:solidFill>
              </a:rPr>
              <a:t>公斤）除以身高</a:t>
            </a:r>
            <a:r>
              <a:rPr lang="en-US" altLang="zh-TW" sz="5800" dirty="0">
                <a:solidFill>
                  <a:srgbClr val="000000"/>
                </a:solidFill>
              </a:rPr>
              <a:t>(</a:t>
            </a:r>
            <a:r>
              <a:rPr lang="zh-TW" altLang="en-US" sz="5800" dirty="0">
                <a:solidFill>
                  <a:srgbClr val="000000"/>
                </a:solidFill>
              </a:rPr>
              <a:t>公尺）的平方。若算出的值為</a:t>
            </a:r>
            <a:r>
              <a:rPr lang="en-US" altLang="zh-TW" sz="5800" dirty="0">
                <a:solidFill>
                  <a:srgbClr val="000000"/>
                </a:solidFill>
              </a:rPr>
              <a:t>20</a:t>
            </a:r>
            <a:r>
              <a:rPr lang="zh-TW" altLang="en-US" sz="5800" dirty="0">
                <a:solidFill>
                  <a:srgbClr val="000000"/>
                </a:solidFill>
              </a:rPr>
              <a:t>，代表偏胖。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健康體位：</a:t>
            </a:r>
            <a:r>
              <a:rPr lang="en-US" altLang="zh-TW" sz="5800" dirty="0">
                <a:solidFill>
                  <a:srgbClr val="000000"/>
                </a:solidFill>
              </a:rPr>
              <a:t>18.5&lt;=BMI&lt;24</a:t>
            </a:r>
          </a:p>
        </p:txBody>
      </p:sp>
    </p:spTree>
    <p:extLst>
      <p:ext uri="{BB962C8B-B14F-4D97-AF65-F5344CB8AC3E}">
        <p14:creationId xmlns:p14="http://schemas.microsoft.com/office/powerpoint/2010/main" val="78024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 fontScale="92500" lnSpcReduction="10000"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家人看病沒吃完的藥，只要症狀相同也可以拿來吃。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</p:txBody>
      </p:sp>
    </p:spTree>
    <p:extLst>
      <p:ext uri="{BB962C8B-B14F-4D97-AF65-F5344CB8AC3E}">
        <p14:creationId xmlns:p14="http://schemas.microsoft.com/office/powerpoint/2010/main" val="2686842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 fontScale="92500" lnSpcReduction="10000"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近視</a:t>
            </a:r>
            <a:r>
              <a:rPr lang="en-US" altLang="zh-TW" sz="5800" dirty="0">
                <a:solidFill>
                  <a:srgbClr val="000000"/>
                </a:solidFill>
              </a:rPr>
              <a:t>(</a:t>
            </a:r>
            <a:r>
              <a:rPr lang="zh-TW" altLang="zh-TW" sz="5800" dirty="0">
                <a:solidFill>
                  <a:srgbClr val="000000"/>
                </a:solidFill>
              </a:rPr>
              <a:t>非假性近視</a:t>
            </a:r>
            <a:r>
              <a:rPr lang="en-US" altLang="zh-TW" sz="5800" dirty="0">
                <a:solidFill>
                  <a:srgbClr val="000000"/>
                </a:solidFill>
              </a:rPr>
              <a:t>)</a:t>
            </a:r>
            <a:r>
              <a:rPr lang="zh-TW" altLang="zh-TW" sz="5800" dirty="0">
                <a:solidFill>
                  <a:srgbClr val="000000"/>
                </a:solidFill>
              </a:rPr>
              <a:t>是不可逆的，一旦近視便無法回復。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52D74E-A29D-4D9B-B9CC-18EF08E5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競賽辦法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3552935C-8085-4D9C-97B6-16E86DFFA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288" y="474810"/>
            <a:ext cx="8677655" cy="6620933"/>
          </a:xfrm>
        </p:spPr>
        <p:txBody>
          <a:bodyPr>
            <a:normAutofit fontScale="85000" lnSpcReduction="20000"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三、競賽方式</a:t>
            </a:r>
            <a:r>
              <a:rPr lang="en-US" altLang="zh-TW" sz="5800" dirty="0">
                <a:solidFill>
                  <a:srgbClr val="000000"/>
                </a:solidFill>
              </a:rPr>
              <a:t>:</a:t>
            </a: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(1)</a:t>
            </a:r>
            <a:r>
              <a:rPr lang="zh-TW" altLang="en-US" sz="5800" dirty="0">
                <a:solidFill>
                  <a:srgbClr val="000000"/>
                </a:solidFill>
              </a:rPr>
              <a:t>預計於</a:t>
            </a:r>
            <a:r>
              <a:rPr lang="en-US" altLang="zh-TW" sz="5800" dirty="0">
                <a:solidFill>
                  <a:srgbClr val="000000"/>
                </a:solidFill>
              </a:rPr>
              <a:t>12/11(</a:t>
            </a:r>
            <a:r>
              <a:rPr lang="zh-TW" altLang="en-US" sz="5800" dirty="0">
                <a:solidFill>
                  <a:srgbClr val="000000"/>
                </a:solidFill>
              </a:rPr>
              <a:t>三</a:t>
            </a:r>
            <a:r>
              <a:rPr lang="en-US" altLang="zh-TW" sz="5800" dirty="0">
                <a:solidFill>
                  <a:srgbClr val="000000"/>
                </a:solidFill>
              </a:rPr>
              <a:t>)</a:t>
            </a:r>
            <a:r>
              <a:rPr lang="zh-TW" altLang="en-US" sz="5800" dirty="0">
                <a:solidFill>
                  <a:srgbClr val="000000"/>
                </a:solidFill>
              </a:rPr>
              <a:t>題庫分享 </a:t>
            </a:r>
            <a:r>
              <a:rPr lang="en-US" altLang="zh-TW" sz="5800" dirty="0">
                <a:solidFill>
                  <a:srgbClr val="000000"/>
                </a:solidFill>
              </a:rPr>
              <a:t>(50</a:t>
            </a:r>
            <a:r>
              <a:rPr lang="zh-TW" altLang="en-US" sz="5800" dirty="0">
                <a:solidFill>
                  <a:srgbClr val="000000"/>
                </a:solidFill>
              </a:rPr>
              <a:t>題</a:t>
            </a:r>
            <a:r>
              <a:rPr lang="en-US" altLang="zh-TW" sz="5800" dirty="0">
                <a:solidFill>
                  <a:srgbClr val="000000"/>
                </a:solidFill>
              </a:rPr>
              <a:t>)</a:t>
            </a:r>
            <a:r>
              <a:rPr lang="zh-TW" altLang="en-US" sz="5800" dirty="0">
                <a:solidFill>
                  <a:srgbClr val="000000"/>
                </a:solidFill>
              </a:rPr>
              <a:t>及公布。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(2)</a:t>
            </a:r>
            <a:r>
              <a:rPr lang="zh-TW" altLang="en-US" sz="5800" dirty="0">
                <a:solidFill>
                  <a:srgbClr val="000000"/>
                </a:solidFill>
              </a:rPr>
              <a:t>請班級導師利用課餘時間讓學生複習題庫。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(3)</a:t>
            </a:r>
            <a:r>
              <a:rPr lang="zh-TW" altLang="en-US" sz="5800" dirty="0">
                <a:solidFill>
                  <a:srgbClr val="000000"/>
                </a:solidFill>
              </a:rPr>
              <a:t>比賽當天由投影幕播放題庫並讀題，學生於活動中心，以坐姿及手勢進行答題。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1943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0124" y="496062"/>
            <a:ext cx="7524156" cy="5856732"/>
          </a:xfrm>
        </p:spPr>
        <p:txBody>
          <a:bodyPr>
            <a:normAutofit fontScale="700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醫生開的感冒藥，小華吃了</a:t>
            </a:r>
            <a:r>
              <a:rPr lang="en-US" altLang="zh-TW" sz="5800" dirty="0">
                <a:solidFill>
                  <a:srgbClr val="000000"/>
                </a:solidFill>
              </a:rPr>
              <a:t>1</a:t>
            </a:r>
            <a:r>
              <a:rPr lang="zh-TW" altLang="zh-TW" sz="5800" dirty="0">
                <a:solidFill>
                  <a:srgbClr val="000000"/>
                </a:solidFill>
              </a:rPr>
              <a:t>包藥之後，自己感覺身體恢復，</a:t>
            </a:r>
            <a:r>
              <a:rPr lang="zh-TW" altLang="en-US" sz="5800" dirty="0">
                <a:solidFill>
                  <a:srgbClr val="000000"/>
                </a:solidFill>
              </a:rPr>
              <a:t>可以</a:t>
            </a:r>
            <a:r>
              <a:rPr lang="zh-TW" altLang="zh-TW" sz="5800" dirty="0">
                <a:solidFill>
                  <a:srgbClr val="000000"/>
                </a:solidFill>
              </a:rPr>
              <a:t>直接把藥包丟掉，不用吃了。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zh-TW" altLang="zh-TW" sz="5800" dirty="0">
                <a:solidFill>
                  <a:srgbClr val="000000"/>
                </a:solidFill>
              </a:rPr>
              <a:t>應該依照醫生的囑咐將藥定時吃完。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75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137160"/>
            <a:ext cx="7524156" cy="584758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5400" dirty="0">
                <a:solidFill>
                  <a:srgbClr val="000000"/>
                </a:solidFill>
              </a:rPr>
              <a:t>Q</a:t>
            </a:r>
            <a:r>
              <a:rPr lang="zh-TW" altLang="en-US" sz="5400" dirty="0">
                <a:solidFill>
                  <a:srgbClr val="000000"/>
                </a:solidFill>
              </a:rPr>
              <a:t>：</a:t>
            </a:r>
            <a:r>
              <a:rPr lang="zh-TW" altLang="zh-TW" sz="5400" dirty="0">
                <a:solidFill>
                  <a:srgbClr val="000000"/>
                </a:solidFill>
              </a:rPr>
              <a:t>網路傳言說電子煙、加熱式菸品沒有二手、三手煙問題，這種說法是正確</a:t>
            </a:r>
            <a:r>
              <a:rPr lang="zh-TW" altLang="en-US" sz="5400" dirty="0">
                <a:solidFill>
                  <a:srgbClr val="000000"/>
                </a:solidFill>
              </a:rPr>
              <a:t>的。</a:t>
            </a:r>
            <a:endParaRPr lang="en-US" altLang="zh-TW" sz="5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zh-TW" sz="5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zh-TW" sz="5400" dirty="0">
                <a:solidFill>
                  <a:srgbClr val="000000"/>
                </a:solidFill>
              </a:rPr>
              <a:t>Ans</a:t>
            </a:r>
            <a:r>
              <a:rPr lang="zh-TW" altLang="en-US" sz="5400" dirty="0">
                <a:solidFill>
                  <a:srgbClr val="000000"/>
                </a:solidFill>
              </a:rPr>
              <a:t>：</a:t>
            </a:r>
            <a:r>
              <a:rPr lang="en-US" altLang="zh-TW" sz="5400" dirty="0">
                <a:solidFill>
                  <a:srgbClr val="000000"/>
                </a:solidFill>
              </a:rPr>
              <a:t>Ⅹ</a:t>
            </a:r>
          </a:p>
        </p:txBody>
      </p:sp>
    </p:spTree>
    <p:extLst>
      <p:ext uri="{BB962C8B-B14F-4D97-AF65-F5344CB8AC3E}">
        <p14:creationId xmlns:p14="http://schemas.microsoft.com/office/powerpoint/2010/main" val="1937108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：顏色越紅的肉，鐵質含量較多。 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01752"/>
            <a:ext cx="7524156" cy="6291072"/>
          </a:xfrm>
        </p:spPr>
        <p:txBody>
          <a:bodyPr>
            <a:normAutofit fontScale="85000" lnSpcReduction="10000"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：請問若不小心肌肉拉傷時，初步處理第一步為冰敷？ 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肌肉拉傷時，勿推拿，應立即休息，以免二次傷害。 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34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77828" y="491490"/>
            <a:ext cx="7524156" cy="5865876"/>
          </a:xfrm>
        </p:spPr>
        <p:txBody>
          <a:bodyPr>
            <a:normAutofit fontScale="85000" lnSpcReduction="1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當別人對自己的評論不舒服時，我應該默默承受</a:t>
            </a:r>
            <a:r>
              <a:rPr lang="zh-TW" altLang="en-US" sz="5800" dirty="0">
                <a:solidFill>
                  <a:srgbClr val="000000"/>
                </a:solidFill>
              </a:rPr>
              <a:t>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zh-TW" altLang="zh-TW" sz="5800" dirty="0">
                <a:solidFill>
                  <a:srgbClr val="000000"/>
                </a:solidFill>
              </a:rPr>
              <a:t>不帶敵意說出自己感受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13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 fontScale="925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乳製品</a:t>
            </a:r>
            <a:r>
              <a:rPr lang="en-US" altLang="zh-TW" sz="5800" dirty="0">
                <a:solidFill>
                  <a:srgbClr val="000000"/>
                </a:solidFill>
              </a:rPr>
              <a:t>(</a:t>
            </a:r>
            <a:r>
              <a:rPr lang="zh-TW" altLang="zh-TW" sz="5800" dirty="0">
                <a:solidFill>
                  <a:srgbClr val="000000"/>
                </a:solidFill>
              </a:rPr>
              <a:t>鮮奶、優格、優酪乳</a:t>
            </a:r>
            <a:r>
              <a:rPr lang="en-US" altLang="zh-TW" sz="5800" dirty="0">
                <a:solidFill>
                  <a:srgbClr val="000000"/>
                </a:solidFill>
              </a:rPr>
              <a:t>)</a:t>
            </a:r>
            <a:r>
              <a:rPr lang="zh-TW" altLang="zh-TW" sz="5800" dirty="0">
                <a:solidFill>
                  <a:srgbClr val="000000"/>
                </a:solidFill>
              </a:rPr>
              <a:t>皆須放在冷藏</a:t>
            </a:r>
            <a:r>
              <a:rPr lang="en-US" altLang="zh-TW" sz="5800" dirty="0">
                <a:solidFill>
                  <a:srgbClr val="000000"/>
                </a:solidFill>
              </a:rPr>
              <a:t>(</a:t>
            </a:r>
            <a:r>
              <a:rPr lang="zh-TW" altLang="zh-TW" sz="5800" dirty="0">
                <a:solidFill>
                  <a:srgbClr val="000000"/>
                </a:solidFill>
              </a:rPr>
              <a:t>低於</a:t>
            </a:r>
            <a:r>
              <a:rPr lang="en-US" altLang="zh-TW" sz="5800" dirty="0">
                <a:solidFill>
                  <a:srgbClr val="000000"/>
                </a:solidFill>
              </a:rPr>
              <a:t>7℃)</a:t>
            </a:r>
            <a:r>
              <a:rPr lang="zh-TW" altLang="zh-TW" sz="5800" dirty="0">
                <a:solidFill>
                  <a:srgbClr val="000000"/>
                </a:solidFill>
              </a:rPr>
              <a:t>儲放。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45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524156" cy="51206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醣類每公克提供</a:t>
            </a:r>
            <a:r>
              <a:rPr lang="en-US" altLang="zh-TW" sz="5800" dirty="0">
                <a:solidFill>
                  <a:srgbClr val="000000"/>
                </a:solidFill>
              </a:rPr>
              <a:t>4</a:t>
            </a:r>
            <a:r>
              <a:rPr lang="zh-TW" altLang="en-US" sz="5800" dirty="0">
                <a:solidFill>
                  <a:srgbClr val="000000"/>
                </a:solidFill>
              </a:rPr>
              <a:t>大</a:t>
            </a:r>
            <a:r>
              <a:rPr lang="zh-TW" altLang="zh-TW" sz="5800" dirty="0">
                <a:solidFill>
                  <a:srgbClr val="000000"/>
                </a:solidFill>
              </a:rPr>
              <a:t>卡熱量</a:t>
            </a:r>
            <a:r>
              <a:rPr lang="zh-TW" altLang="en-US" sz="5800" dirty="0">
                <a:solidFill>
                  <a:srgbClr val="000000"/>
                </a:solidFill>
              </a:rPr>
              <a:t>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06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 fontScale="775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黃豆含有必須胺基酸、幫助身體成長、肌肉組織修復，故知黃豆富含膳食纖維？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蛋白質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23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不吃早餐</a:t>
            </a:r>
            <a:r>
              <a:rPr lang="zh-TW" altLang="en-US" sz="5800" dirty="0">
                <a:solidFill>
                  <a:srgbClr val="000000"/>
                </a:solidFill>
              </a:rPr>
              <a:t>可提高人的專注力。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zh-TW" altLang="zh-TW" sz="5800" dirty="0">
                <a:solidFill>
                  <a:srgbClr val="000000"/>
                </a:solidFill>
              </a:rPr>
              <a:t>因低血糖而虛弱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70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 fontScale="775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如果喝牛奶容易腸胃不適</a:t>
            </a:r>
            <a:r>
              <a:rPr lang="en-US" altLang="zh-TW" sz="5800" dirty="0">
                <a:solidFill>
                  <a:srgbClr val="000000"/>
                </a:solidFill>
              </a:rPr>
              <a:t>(</a:t>
            </a:r>
            <a:r>
              <a:rPr lang="zh-TW" altLang="zh-TW" sz="5800" dirty="0">
                <a:solidFill>
                  <a:srgbClr val="000000"/>
                </a:solidFill>
              </a:rPr>
              <a:t>乳糖不耐症</a:t>
            </a:r>
            <a:r>
              <a:rPr lang="en-US" altLang="zh-TW" sz="5800" dirty="0">
                <a:solidFill>
                  <a:srgbClr val="000000"/>
                </a:solidFill>
              </a:rPr>
              <a:t>)</a:t>
            </a:r>
            <a:r>
              <a:rPr lang="zh-TW" altLang="zh-TW" sz="5800" dirty="0">
                <a:solidFill>
                  <a:srgbClr val="000000"/>
                </a:solidFill>
              </a:rPr>
              <a:t>，可以嘗試空腹喝牛奶</a:t>
            </a:r>
            <a:r>
              <a:rPr lang="zh-TW" altLang="en-US" sz="5800" dirty="0">
                <a:solidFill>
                  <a:srgbClr val="000000"/>
                </a:solidFill>
              </a:rPr>
              <a:t>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zh-TW" altLang="zh-TW" sz="5800" dirty="0">
                <a:solidFill>
                  <a:srgbClr val="000000"/>
                </a:solidFill>
              </a:rPr>
              <a:t>從乳糖較少的加工乳品開始嘗試</a:t>
            </a:r>
            <a:r>
              <a:rPr lang="en-US" altLang="zh-TW" sz="5800" dirty="0">
                <a:solidFill>
                  <a:srgbClr val="000000"/>
                </a:solidFill>
              </a:rPr>
              <a:t>(</a:t>
            </a:r>
            <a:r>
              <a:rPr lang="zh-TW" altLang="zh-TW" sz="5800" dirty="0">
                <a:solidFill>
                  <a:srgbClr val="000000"/>
                </a:solidFill>
              </a:rPr>
              <a:t>例如：起司、優格</a:t>
            </a:r>
            <a:r>
              <a:rPr lang="en-US" altLang="zh-TW" sz="58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481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52D74E-A29D-4D9B-B9CC-18EF08E5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競賽辦法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3552935C-8085-4D9C-97B6-16E86DFFA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856" y="155448"/>
            <a:ext cx="8677655" cy="6702552"/>
          </a:xfrm>
        </p:spPr>
        <p:txBody>
          <a:bodyPr>
            <a:normAutofit fontScale="55000" lnSpcReduction="20000"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zh-TW" altLang="en-US" sz="7800" dirty="0">
                <a:solidFill>
                  <a:srgbClr val="000000"/>
                </a:solidFill>
              </a:rPr>
              <a:t>三、競賽方式</a:t>
            </a:r>
            <a:r>
              <a:rPr lang="en-US" altLang="zh-TW" sz="7800" dirty="0">
                <a:solidFill>
                  <a:srgbClr val="000000"/>
                </a:solidFill>
              </a:rPr>
              <a:t>:</a:t>
            </a: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7800" dirty="0">
                <a:solidFill>
                  <a:srgbClr val="000000"/>
                </a:solidFill>
              </a:rPr>
              <a:t>(4)</a:t>
            </a:r>
            <a:r>
              <a:rPr lang="zh-TW" altLang="en-US" sz="7800" dirty="0">
                <a:solidFill>
                  <a:srgbClr val="000000"/>
                </a:solidFill>
              </a:rPr>
              <a:t>每題答題時間為五秒鐘，時間到即停止作答。</a:t>
            </a:r>
            <a:endParaRPr lang="en-US" altLang="zh-TW" sz="7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7300" dirty="0">
                <a:solidFill>
                  <a:srgbClr val="000000"/>
                </a:solidFill>
              </a:rPr>
              <a:t>(</a:t>
            </a:r>
            <a:r>
              <a:rPr lang="zh-TW" altLang="en-US" sz="7300" dirty="0">
                <a:solidFill>
                  <a:srgbClr val="000000"/>
                </a:solidFill>
              </a:rPr>
              <a:t>請閉眼→請作答→公布答案→請張眼</a:t>
            </a:r>
            <a:r>
              <a:rPr lang="en-US" altLang="zh-TW" sz="7300" dirty="0">
                <a:solidFill>
                  <a:srgbClr val="000000"/>
                </a:solidFill>
              </a:rPr>
              <a:t>)</a:t>
            </a: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7800" dirty="0">
                <a:solidFill>
                  <a:srgbClr val="000000"/>
                </a:solidFill>
              </a:rPr>
              <a:t>(5)</a:t>
            </a:r>
            <a:r>
              <a:rPr lang="zh-TW" altLang="en-US" sz="7800" dirty="0">
                <a:solidFill>
                  <a:srgbClr val="000000"/>
                </a:solidFill>
              </a:rPr>
              <a:t>答錯學生則請至二樓看台區安靜等待。</a:t>
            </a:r>
            <a:endParaRPr lang="en-US" altLang="zh-TW" sz="7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7800" dirty="0">
                <a:solidFill>
                  <a:srgbClr val="000000"/>
                </a:solidFill>
              </a:rPr>
              <a:t>(6)</a:t>
            </a:r>
            <a:r>
              <a:rPr lang="zh-TW" altLang="en-US" sz="7800" dirty="0">
                <a:solidFill>
                  <a:srgbClr val="000000"/>
                </a:solidFill>
              </a:rPr>
              <a:t>答對學生繼續作答，比賽題數共有</a:t>
            </a:r>
            <a:r>
              <a:rPr lang="en-US" altLang="zh-TW" sz="7800" dirty="0">
                <a:solidFill>
                  <a:srgbClr val="000000"/>
                </a:solidFill>
              </a:rPr>
              <a:t>20</a:t>
            </a:r>
            <a:r>
              <a:rPr lang="zh-TW" altLang="en-US" sz="7800" dirty="0">
                <a:solidFill>
                  <a:srgbClr val="000000"/>
                </a:solidFill>
              </a:rPr>
              <a:t>題，留到最後的小朋友，頒發健康保健知識王獎品乙份。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841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一杯鮮奶</a:t>
            </a:r>
            <a:r>
              <a:rPr lang="en-US" altLang="zh-TW" sz="5800" dirty="0">
                <a:solidFill>
                  <a:srgbClr val="000000"/>
                </a:solidFill>
              </a:rPr>
              <a:t>(240</a:t>
            </a:r>
            <a:r>
              <a:rPr lang="zh-TW" altLang="zh-TW" sz="5800" dirty="0">
                <a:solidFill>
                  <a:srgbClr val="000000"/>
                </a:solidFill>
              </a:rPr>
              <a:t>毫升</a:t>
            </a:r>
            <a:r>
              <a:rPr lang="en-US" altLang="zh-TW" sz="5800" dirty="0">
                <a:solidFill>
                  <a:srgbClr val="000000"/>
                </a:solidFill>
              </a:rPr>
              <a:t>)</a:t>
            </a:r>
            <a:r>
              <a:rPr lang="zh-TW" altLang="zh-TW" sz="5800" dirty="0">
                <a:solidFill>
                  <a:srgbClr val="000000"/>
                </a:solidFill>
              </a:rPr>
              <a:t>的鈣質約有</a:t>
            </a:r>
            <a:r>
              <a:rPr lang="en-US" altLang="zh-TW" sz="5800" dirty="0">
                <a:solidFill>
                  <a:srgbClr val="000000"/>
                </a:solidFill>
              </a:rPr>
              <a:t>60-80</a:t>
            </a:r>
            <a:r>
              <a:rPr lang="zh-TW" altLang="zh-TW" sz="5800" dirty="0">
                <a:solidFill>
                  <a:srgbClr val="000000"/>
                </a:solidFill>
              </a:rPr>
              <a:t>毫克</a:t>
            </a:r>
            <a:r>
              <a:rPr lang="zh-TW" altLang="en-US" sz="5800" dirty="0">
                <a:solidFill>
                  <a:srgbClr val="000000"/>
                </a:solidFill>
              </a:rPr>
              <a:t>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200-250</a:t>
            </a:r>
            <a:r>
              <a:rPr lang="zh-TW" altLang="en-US" sz="5800" dirty="0">
                <a:solidFill>
                  <a:srgbClr val="000000"/>
                </a:solidFill>
              </a:rPr>
              <a:t>毫克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2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 fontScale="925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面對朋友邀約吸毒，為了顧及對方面子與保持友誼，不要拒絕。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要勇於拒絕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90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：預防腸病毒最有效的方法是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避免生食海鮮</a:t>
            </a:r>
            <a:r>
              <a:rPr lang="en-US" altLang="zh-TW" sz="5800" dirty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marR="22225" indent="0" algn="just">
              <a:lnSpc>
                <a:spcPct val="12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勤洗手</a:t>
            </a:r>
            <a:endParaRPr lang="en-US" altLang="zh-TW" sz="5800" dirty="0"/>
          </a:p>
        </p:txBody>
      </p:sp>
    </p:spTree>
    <p:extLst>
      <p:ext uri="{BB962C8B-B14F-4D97-AF65-F5344CB8AC3E}">
        <p14:creationId xmlns:p14="http://schemas.microsoft.com/office/powerpoint/2010/main" val="3741228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 fontScale="77500" lnSpcReduction="20000"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 </a:t>
            </a:r>
            <a:r>
              <a:rPr lang="zh-TW" altLang="en-US" sz="5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國小學童在學校所使用的漱口水氟化鈉濃度為</a:t>
            </a:r>
            <a:r>
              <a:rPr lang="en-US" altLang="zh-TW" sz="5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0.2%</a:t>
            </a:r>
            <a:r>
              <a:rPr lang="zh-TW" altLang="en-US" sz="5800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，外面通路也可以買得到。。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沒有販賣此濃度的漱口水，外面通路氟化鈉濃度為</a:t>
            </a:r>
            <a:r>
              <a:rPr lang="en-US" altLang="zh-TW" sz="5800" dirty="0">
                <a:solidFill>
                  <a:srgbClr val="000000"/>
                </a:solidFill>
              </a:rPr>
              <a:t>0.05%</a:t>
            </a:r>
          </a:p>
        </p:txBody>
      </p:sp>
    </p:spTree>
    <p:extLst>
      <p:ext uri="{BB962C8B-B14F-4D97-AF65-F5344CB8AC3E}">
        <p14:creationId xmlns:p14="http://schemas.microsoft.com/office/powerpoint/2010/main" val="348956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 fontScale="92500"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spcAft>
                <a:spcPts val="0"/>
              </a:spcAft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en-US" sz="1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 </a:t>
            </a:r>
            <a:r>
              <a:rPr lang="zh-TW" altLang="en-US" sz="5300" dirty="0">
                <a:solidFill>
                  <a:srgbClr val="000000"/>
                </a:solidFill>
              </a:rPr>
              <a:t>自</a:t>
            </a:r>
            <a:r>
              <a:rPr lang="en-US" altLang="zh-TW" sz="5300" dirty="0">
                <a:solidFill>
                  <a:srgbClr val="000000"/>
                </a:solidFill>
              </a:rPr>
              <a:t>111</a:t>
            </a:r>
            <a:r>
              <a:rPr lang="zh-TW" altLang="en-US" sz="5300" dirty="0">
                <a:solidFill>
                  <a:srgbClr val="000000"/>
                </a:solidFill>
              </a:rPr>
              <a:t>年</a:t>
            </a:r>
            <a:r>
              <a:rPr lang="en-US" altLang="zh-TW" sz="5300" dirty="0">
                <a:solidFill>
                  <a:srgbClr val="000000"/>
                </a:solidFill>
              </a:rPr>
              <a:t>9</a:t>
            </a:r>
            <a:r>
              <a:rPr lang="zh-TW" altLang="en-US" sz="5300" dirty="0">
                <a:solidFill>
                  <a:srgbClr val="000000"/>
                </a:solidFill>
              </a:rPr>
              <a:t>月</a:t>
            </a:r>
            <a:r>
              <a:rPr lang="en-US" altLang="zh-TW" sz="5300" dirty="0">
                <a:solidFill>
                  <a:srgbClr val="000000"/>
                </a:solidFill>
              </a:rPr>
              <a:t>1</a:t>
            </a:r>
            <a:r>
              <a:rPr lang="zh-TW" altLang="en-US" sz="5300" dirty="0">
                <a:solidFill>
                  <a:srgbClr val="000000"/>
                </a:solidFill>
              </a:rPr>
              <a:t>日起，國小學童臼齒窩溝封填補助施作年齡條件，由原</a:t>
            </a:r>
            <a:r>
              <a:rPr lang="en-US" altLang="zh-TW" sz="5300" dirty="0">
                <a:solidFill>
                  <a:srgbClr val="000000"/>
                </a:solidFill>
              </a:rPr>
              <a:t>6</a:t>
            </a:r>
            <a:r>
              <a:rPr lang="zh-TW" altLang="en-US" sz="5300" dirty="0">
                <a:solidFill>
                  <a:srgbClr val="000000"/>
                </a:solidFill>
              </a:rPr>
              <a:t>至</a:t>
            </a:r>
            <a:r>
              <a:rPr lang="en-US" altLang="zh-TW" sz="5300" dirty="0">
                <a:solidFill>
                  <a:srgbClr val="000000"/>
                </a:solidFill>
              </a:rPr>
              <a:t>9</a:t>
            </a:r>
            <a:r>
              <a:rPr lang="zh-TW" altLang="en-US" sz="5300" dirty="0">
                <a:solidFill>
                  <a:srgbClr val="000000"/>
                </a:solidFill>
              </a:rPr>
              <a:t>歲，放寬為</a:t>
            </a:r>
            <a:r>
              <a:rPr lang="en-US" altLang="zh-TW" sz="5300" dirty="0">
                <a:solidFill>
                  <a:srgbClr val="000000"/>
                </a:solidFill>
              </a:rPr>
              <a:t>6</a:t>
            </a:r>
            <a:r>
              <a:rPr lang="zh-TW" altLang="en-US" sz="5300" dirty="0">
                <a:solidFill>
                  <a:srgbClr val="000000"/>
                </a:solidFill>
              </a:rPr>
              <a:t>至</a:t>
            </a:r>
            <a:r>
              <a:rPr lang="en-US" altLang="zh-TW" sz="5300" dirty="0">
                <a:solidFill>
                  <a:srgbClr val="000000"/>
                </a:solidFill>
              </a:rPr>
              <a:t>12</a:t>
            </a:r>
            <a:r>
              <a:rPr lang="zh-TW" altLang="en-US" sz="5300" dirty="0">
                <a:solidFill>
                  <a:srgbClr val="000000"/>
                </a:solidFill>
              </a:rPr>
              <a:t>歲。</a:t>
            </a:r>
            <a:endParaRPr lang="en-US" altLang="zh-TW" sz="53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23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 fontScale="92500" lnSpcReduction="20000"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：「</a:t>
            </a:r>
            <a:r>
              <a:rPr lang="zh-TW" altLang="en-US" sz="5800" i="0" dirty="0">
                <a:solidFill>
                  <a:srgbClr val="000000"/>
                </a:solidFill>
                <a:effectLst/>
                <a:latin typeface="Myriad Pro"/>
              </a:rPr>
              <a:t>氟碘鹽」使用方法與一般食鹽相同，添加於料理食物中，可以預防齲</a:t>
            </a:r>
            <a:r>
              <a:rPr lang="zh-TW" altLang="en-US" sz="5800" dirty="0">
                <a:solidFill>
                  <a:srgbClr val="000000"/>
                </a:solidFill>
                <a:latin typeface="Myriad Pro"/>
              </a:rPr>
              <a:t>齒。</a:t>
            </a:r>
            <a:endParaRPr lang="zh-TW" altLang="en-US" sz="5800" i="0" dirty="0">
              <a:solidFill>
                <a:srgbClr val="000000"/>
              </a:solidFill>
              <a:effectLst/>
              <a:latin typeface="Myriad Pro"/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spcAft>
                <a:spcPts val="0"/>
              </a:spcAft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48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>
                <a:solidFill>
                  <a:srgbClr val="000000"/>
                </a:solidFill>
              </a:rPr>
              <a:t>：牙膏使用量約為豌豆大小</a:t>
            </a:r>
            <a:r>
              <a:rPr lang="zh-TW" altLang="en-US" sz="5800">
                <a:solidFill>
                  <a:srgbClr val="000000"/>
                </a:solidFill>
                <a:latin typeface="Myriad Pro"/>
              </a:rPr>
              <a:t>。</a:t>
            </a:r>
            <a:endParaRPr lang="zh-TW" altLang="en-US" sz="5800" i="0" dirty="0">
              <a:solidFill>
                <a:srgbClr val="000000"/>
              </a:solidFill>
              <a:effectLst/>
              <a:latin typeface="Myriad Pro"/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spcAft>
                <a:spcPts val="0"/>
              </a:spcAft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31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42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：乳牙蛀牙了沒關係，還會換恆牙</a:t>
            </a:r>
            <a:r>
              <a:rPr lang="en-US" altLang="zh-TW" sz="5800" dirty="0">
                <a:solidFill>
                  <a:srgbClr val="000000"/>
                </a:solidFill>
              </a:rPr>
              <a:t>?</a:t>
            </a: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indent="0"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乳牙蛀牙會影響恆牙發展與身心發展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39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專家說「每日戶外活動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120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分鐘」是有效預防近視的方法。</a:t>
            </a:r>
            <a:r>
              <a:rPr lang="zh-TW" altLang="en-US" sz="5800" dirty="0"/>
              <a:t> 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215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食物中缺乏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『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維他命</a:t>
            </a:r>
            <a:r>
              <a:rPr lang="en-US" altLang="zh-TW" sz="5800" dirty="0">
                <a:solidFill>
                  <a:srgbClr val="000000"/>
                </a:solidFill>
              </a:rPr>
              <a:t>C』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時，會導致夜盲症、乾眼症？</a:t>
            </a:r>
            <a:r>
              <a:rPr lang="zh-TW" altLang="en-US" sz="5800" dirty="0"/>
              <a:t> 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indent="0"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缺乏維他命</a:t>
            </a:r>
            <a:r>
              <a:rPr lang="en-US" altLang="zh-TW" sz="5800" dirty="0">
                <a:solidFill>
                  <a:srgbClr val="0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2424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52D74E-A29D-4D9B-B9CC-18EF08E5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答題方式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F8690E4-1FA5-4CB1-BCF5-56E8D76CF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334" y="287868"/>
            <a:ext cx="2844799" cy="284479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6F448FF-3349-4285-AFD6-B9AF95378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130" y="3522131"/>
            <a:ext cx="3048001" cy="3048001"/>
          </a:xfrm>
          <a:prstGeom prst="rect">
            <a:avLst/>
          </a:prstGeom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2EDD3F4E-EFA7-4586-99F8-6A12CE50E13D}"/>
              </a:ext>
            </a:extLst>
          </p:cNvPr>
          <p:cNvSpPr/>
          <p:nvPr/>
        </p:nvSpPr>
        <p:spPr>
          <a:xfrm>
            <a:off x="6951133" y="1346199"/>
            <a:ext cx="4656669" cy="1320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正確</a:t>
            </a:r>
            <a:r>
              <a:rPr lang="en-US" altLang="zh-TW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22C1D37E-5201-459A-80CD-E9D3E9E005E6}"/>
              </a:ext>
            </a:extLst>
          </p:cNvPr>
          <p:cNvSpPr/>
          <p:nvPr/>
        </p:nvSpPr>
        <p:spPr>
          <a:xfrm>
            <a:off x="7044266" y="4614332"/>
            <a:ext cx="4656669" cy="1320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</a:t>
            </a:r>
            <a:r>
              <a:rPr lang="en-US" altLang="zh-TW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~Ⅹ</a:t>
            </a:r>
            <a:endParaRPr lang="zh-TW" altLang="en-US" sz="6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9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『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牙菌斑顯示劑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』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可檢測出牙齒是否有刷乾淨。</a:t>
            </a:r>
            <a:r>
              <a:rPr lang="zh-TW" altLang="en-US" sz="5800" dirty="0"/>
              <a:t>  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24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46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看書時眼睛離桌面的距離不可以少於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35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公分？</a:t>
            </a:r>
            <a:r>
              <a:rPr lang="zh-TW" altLang="en-US" sz="5800" dirty="0"/>
              <a:t> 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27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 fontScale="92500" lnSpcReduction="10000"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冬天時如果浴室通風不良，使用瓦斯熱水器時容易發生二氧化碳中度現象。</a:t>
            </a:r>
            <a:r>
              <a:rPr lang="zh-TW" altLang="en-US" sz="1400" dirty="0"/>
              <a:t> 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indent="0">
              <a:buNone/>
            </a:pPr>
            <a:r>
              <a:rPr lang="zh-TW" altLang="en-US" sz="5800" dirty="0">
                <a:solidFill>
                  <a:srgbClr val="000000"/>
                </a:solidFill>
              </a:rPr>
              <a:t>一氧化碳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54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48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CAS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冷凍肉品的冷凍溫度應保持在</a:t>
            </a:r>
            <a:endParaRPr lang="en-US" altLang="zh-TW" sz="5800" b="0" i="0" u="none" strike="noStrike" dirty="0">
              <a:solidFill>
                <a:srgbClr val="000000"/>
              </a:solidFill>
              <a:effectLst/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攝氏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-12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℃以下？</a:t>
            </a:r>
            <a:r>
              <a:rPr lang="zh-TW" altLang="en-US" sz="5800" dirty="0"/>
              <a:t> 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indent="0"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-18</a:t>
            </a:r>
            <a:r>
              <a:rPr lang="zh-TW" altLang="en-US" sz="5800" dirty="0">
                <a:solidFill>
                  <a:srgbClr val="000000"/>
                </a:solidFill>
              </a:rPr>
              <a:t>℃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93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：「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天天五蔬果」是指每天至少要吃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1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份蔬菜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4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份水果。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zh-TW" altLang="en-US" sz="5800" dirty="0"/>
              <a:t> 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lang="en-US" altLang="zh-TW" sz="5800" dirty="0">
                <a:solidFill>
                  <a:srgbClr val="000000"/>
                </a:solidFill>
              </a:rPr>
            </a:b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en-US" altLang="zh-TW" sz="5800" dirty="0">
                <a:solidFill>
                  <a:srgbClr val="000000"/>
                </a:solidFill>
              </a:rPr>
              <a:t>Ⅹ</a:t>
            </a:r>
          </a:p>
          <a:p>
            <a:pPr marL="0" indent="0">
              <a:buNone/>
            </a:pP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3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份蔬菜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2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份水果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53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365760"/>
            <a:ext cx="7524156" cy="6035040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：「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85110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」，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8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是指每天睡滿</a:t>
            </a:r>
            <a:r>
              <a:rPr lang="en-US" altLang="zh-TW" sz="5800" b="0" i="0" u="none" strike="noStrike" dirty="0">
                <a:solidFill>
                  <a:srgbClr val="000000"/>
                </a:solidFill>
                <a:effectLst/>
              </a:rPr>
              <a:t>8</a:t>
            </a:r>
            <a:r>
              <a:rPr lang="zh-TW" altLang="en-US" sz="5800" b="0" i="0" u="none" strike="noStrike" dirty="0">
                <a:solidFill>
                  <a:srgbClr val="000000"/>
                </a:solidFill>
                <a:effectLst/>
              </a:rPr>
              <a:t>小時。</a:t>
            </a:r>
            <a:endParaRPr lang="en-US" altLang="zh-TW" sz="5800" b="0" i="0" u="none" strike="noStrike" dirty="0">
              <a:solidFill>
                <a:srgbClr val="000000"/>
              </a:solidFill>
              <a:effectLst/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52D74E-A29D-4D9B-B9CC-18EF08E5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01.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A9BF91-5D05-4316-82B2-8CE103F9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237066"/>
            <a:ext cx="7746999" cy="6620933"/>
          </a:xfrm>
        </p:spPr>
        <p:txBody>
          <a:bodyPr>
            <a:normAutofit/>
          </a:bodyPr>
          <a:lstStyle/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4900" dirty="0">
                <a:solidFill>
                  <a:srgbClr val="000000"/>
                </a:solidFill>
              </a:rPr>
              <a:t>根據最近的研究顯示，運動量可以累積；一天</a:t>
            </a:r>
            <a:r>
              <a:rPr lang="en-US" altLang="zh-TW" sz="4900" dirty="0">
                <a:solidFill>
                  <a:srgbClr val="000000"/>
                </a:solidFill>
              </a:rPr>
              <a:t> 3 </a:t>
            </a:r>
            <a:r>
              <a:rPr lang="zh-TW" altLang="zh-TW" sz="4900" dirty="0">
                <a:solidFill>
                  <a:srgbClr val="000000"/>
                </a:solidFill>
              </a:rPr>
              <a:t>次，每次</a:t>
            </a:r>
            <a:r>
              <a:rPr lang="en-US" altLang="zh-TW" sz="4900" dirty="0">
                <a:solidFill>
                  <a:srgbClr val="000000"/>
                </a:solidFill>
              </a:rPr>
              <a:t> 10 </a:t>
            </a:r>
            <a:r>
              <a:rPr lang="zh-TW" altLang="zh-TW" sz="4900" dirty="0">
                <a:solidFill>
                  <a:srgbClr val="000000"/>
                </a:solidFill>
              </a:rPr>
              <a:t>分鐘，與連續作</a:t>
            </a:r>
            <a:r>
              <a:rPr lang="en-US" altLang="zh-TW" sz="4900" dirty="0">
                <a:solidFill>
                  <a:srgbClr val="000000"/>
                </a:solidFill>
              </a:rPr>
              <a:t> 30</a:t>
            </a:r>
            <a:r>
              <a:rPr lang="zh-TW" altLang="zh-TW" sz="4900" dirty="0">
                <a:solidFill>
                  <a:srgbClr val="000000"/>
                </a:solidFill>
              </a:rPr>
              <a:t>分鐘效果差不多。</a:t>
            </a:r>
            <a:endParaRPr lang="en-US" altLang="zh-TW" sz="49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endParaRPr lang="en-US" altLang="zh-TW" sz="49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2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Ans:</a:t>
            </a:r>
            <a:r>
              <a:rPr lang="zh-TW" altLang="en-US" sz="5800" dirty="0">
                <a:solidFill>
                  <a:srgbClr val="000000"/>
                </a:solidFill>
              </a:rPr>
              <a:t>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6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50396" y="128016"/>
            <a:ext cx="7315200" cy="6611112"/>
          </a:xfrm>
        </p:spPr>
        <p:txBody>
          <a:bodyPr>
            <a:normAutofit fontScale="400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12200" dirty="0">
                <a:solidFill>
                  <a:srgbClr val="000000"/>
                </a:solidFill>
              </a:rPr>
              <a:t>Q</a:t>
            </a:r>
            <a:r>
              <a:rPr lang="zh-TW" altLang="en-US" sz="12200" dirty="0">
                <a:solidFill>
                  <a:srgbClr val="000000"/>
                </a:solidFill>
              </a:rPr>
              <a:t>：使用含氟濃度低於 </a:t>
            </a:r>
            <a:r>
              <a:rPr lang="en-US" altLang="zh-TW" sz="12200" dirty="0">
                <a:solidFill>
                  <a:srgbClr val="000000"/>
                </a:solidFill>
              </a:rPr>
              <a:t>1000ppm</a:t>
            </a:r>
            <a:r>
              <a:rPr lang="zh-TW" altLang="en-US" sz="12200" dirty="0">
                <a:solidFill>
                  <a:srgbClr val="000000"/>
                </a:solidFill>
              </a:rPr>
              <a:t>的含氟牙膏潔牙，才能強化牙齒砝瑯質，預防齲齒。</a:t>
            </a:r>
            <a:endParaRPr lang="en-US" altLang="zh-TW" sz="122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14500" dirty="0">
                <a:solidFill>
                  <a:srgbClr val="000000"/>
                </a:solidFill>
              </a:rPr>
              <a:t>Ans</a:t>
            </a:r>
            <a:r>
              <a:rPr lang="zh-TW" altLang="en-US" sz="14500" dirty="0">
                <a:solidFill>
                  <a:srgbClr val="000000"/>
                </a:solidFill>
              </a:rPr>
              <a:t>：╳</a:t>
            </a:r>
            <a:endParaRPr lang="en-US" altLang="zh-TW" sz="145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zh-TW" altLang="en-US" sz="14500" dirty="0">
                <a:solidFill>
                  <a:srgbClr val="000000"/>
                </a:solidFill>
              </a:rPr>
              <a:t>要高於</a:t>
            </a:r>
            <a:r>
              <a:rPr lang="en-US" altLang="zh-TW" sz="14500" dirty="0" err="1">
                <a:solidFill>
                  <a:srgbClr val="000000"/>
                </a:solidFill>
              </a:rPr>
              <a:t>1000ppm</a:t>
            </a:r>
            <a:r>
              <a:rPr lang="zh-TW" altLang="en-US" sz="145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7108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03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6300" dirty="0">
                <a:solidFill>
                  <a:srgbClr val="000000"/>
                </a:solidFill>
              </a:rPr>
              <a:t>Q</a:t>
            </a:r>
            <a:r>
              <a:rPr lang="zh-TW" altLang="en-US" sz="6300" dirty="0">
                <a:solidFill>
                  <a:srgbClr val="000000"/>
                </a:solidFill>
              </a:rPr>
              <a:t>：「腸病毒」病毒在夏季才會發生？ </a:t>
            </a:r>
            <a:endParaRPr lang="en-US" altLang="zh-TW" sz="63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endParaRPr lang="en-US" altLang="zh-TW" sz="63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en-US" altLang="zh-TW" sz="6300" dirty="0">
                <a:solidFill>
                  <a:srgbClr val="000000"/>
                </a:solidFill>
              </a:rPr>
              <a:t>Ans</a:t>
            </a:r>
            <a:r>
              <a:rPr lang="zh-TW" altLang="en-US" sz="6300" dirty="0">
                <a:solidFill>
                  <a:srgbClr val="000000"/>
                </a:solidFill>
              </a:rPr>
              <a:t>：╳</a:t>
            </a:r>
            <a:endParaRPr lang="en-US" altLang="zh-TW" sz="63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30000"/>
              </a:lnSpc>
              <a:spcBef>
                <a:spcPts val="115"/>
              </a:spcBef>
              <a:buNone/>
            </a:pPr>
            <a:r>
              <a:rPr lang="zh-TW" altLang="en-US" sz="6300" dirty="0">
                <a:solidFill>
                  <a:srgbClr val="000000"/>
                </a:solidFill>
              </a:rPr>
              <a:t>一年四季都會發生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5995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>
                <a:solidFill>
                  <a:srgbClr val="000000"/>
                </a:solidFill>
              </a:rPr>
              <a:t>Q</a:t>
            </a:r>
            <a:r>
              <a:rPr lang="zh-TW" altLang="en-US" sz="5800" dirty="0">
                <a:solidFill>
                  <a:srgbClr val="000000"/>
                </a:solidFill>
              </a:rPr>
              <a:t>：</a:t>
            </a:r>
            <a:r>
              <a:rPr lang="zh-TW" altLang="zh-TW" sz="5800" dirty="0">
                <a:solidFill>
                  <a:srgbClr val="000000"/>
                </a:solidFill>
              </a:rPr>
              <a:t>世界衛生組織</a:t>
            </a:r>
            <a:r>
              <a:rPr lang="en-US" altLang="zh-TW" sz="5800" dirty="0">
                <a:solidFill>
                  <a:srgbClr val="000000"/>
                </a:solidFill>
              </a:rPr>
              <a:t>(WHO)</a:t>
            </a:r>
            <a:r>
              <a:rPr lang="zh-TW" altLang="zh-TW" sz="5800" dirty="0">
                <a:solidFill>
                  <a:srgbClr val="000000"/>
                </a:solidFill>
              </a:rPr>
              <a:t>將近視度數超過</a:t>
            </a:r>
            <a:r>
              <a:rPr lang="en-US" altLang="zh-TW" sz="5800" dirty="0">
                <a:solidFill>
                  <a:srgbClr val="000000"/>
                </a:solidFill>
              </a:rPr>
              <a:t>500</a:t>
            </a:r>
            <a:r>
              <a:rPr lang="zh-TW" altLang="zh-TW" sz="5800" dirty="0">
                <a:solidFill>
                  <a:srgbClr val="000000"/>
                </a:solidFill>
              </a:rPr>
              <a:t>度以上，稱為高度近視。</a:t>
            </a: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endParaRPr lang="en-US" altLang="zh-TW" sz="5800" dirty="0">
              <a:solidFill>
                <a:srgbClr val="000000"/>
              </a:solidFill>
            </a:endParaRPr>
          </a:p>
          <a:p>
            <a:pPr marL="0" marR="36195" indent="0">
              <a:lnSpc>
                <a:spcPct val="140000"/>
              </a:lnSpc>
              <a:spcBef>
                <a:spcPts val="115"/>
              </a:spcBef>
              <a:buNone/>
            </a:pPr>
            <a:r>
              <a:rPr lang="en-US" altLang="zh-TW" sz="5800" dirty="0" err="1">
                <a:solidFill>
                  <a:srgbClr val="000000"/>
                </a:solidFill>
              </a:rPr>
              <a:t>Ans</a:t>
            </a:r>
            <a:r>
              <a:rPr lang="zh-TW" altLang="en-US" sz="5800" dirty="0">
                <a:solidFill>
                  <a:srgbClr val="000000"/>
                </a:solidFill>
              </a:rPr>
              <a:t>：○</a:t>
            </a:r>
            <a:endParaRPr lang="en-US" altLang="zh-TW" sz="5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49092"/>
      </p:ext>
    </p:extLst>
  </p:cSld>
  <p:clrMapOvr>
    <a:masterClrMapping/>
  </p:clrMapOvr>
</p:sld>
</file>

<file path=ppt/theme/theme1.xml><?xml version="1.0" encoding="utf-8"?>
<a:theme xmlns:a="http://schemas.openxmlformats.org/drawingml/2006/main" name="框架">
  <a:themeElements>
    <a:clrScheme name="框架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框架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框架</Template>
  <TotalTime>1589</TotalTime>
  <Words>1536</Words>
  <Application>Microsoft Office PowerPoint</Application>
  <PresentationFormat>寬螢幕</PresentationFormat>
  <Paragraphs>234</Paragraphs>
  <Slides>55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2" baseType="lpstr">
      <vt:lpstr>Myriad Pro</vt:lpstr>
      <vt:lpstr>新細明體</vt:lpstr>
      <vt:lpstr>標楷體</vt:lpstr>
      <vt:lpstr>Arial</vt:lpstr>
      <vt:lpstr>Corbel</vt:lpstr>
      <vt:lpstr>Wingdings 2</vt:lpstr>
      <vt:lpstr>框架</vt:lpstr>
      <vt:lpstr>基隆市建德國民小學 113學年度 高年級  健康保健知識競賽</vt:lpstr>
      <vt:lpstr>競賽辦法</vt:lpstr>
      <vt:lpstr>競賽辦法</vt:lpstr>
      <vt:lpstr>競賽辦法</vt:lpstr>
      <vt:lpstr>答題方式</vt:lpstr>
      <vt:lpstr>01.</vt:lpstr>
      <vt:lpstr>02</vt:lpstr>
      <vt:lpstr>03</vt:lpstr>
      <vt:lpstr>04</vt:lpstr>
      <vt:lpstr>05</vt:lpstr>
      <vt:lpstr>06</vt:lpstr>
      <vt:lpstr>07</vt:lpstr>
      <vt:lpstr>08</vt:lpstr>
      <vt:lpstr>09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</vt:lpstr>
      <vt:lpstr>45</vt:lpstr>
      <vt:lpstr>46</vt:lpstr>
      <vt:lpstr>47</vt:lpstr>
      <vt:lpstr>48</vt:lpstr>
      <vt:lpstr>49</vt:lpstr>
      <vt:lpstr>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基隆市建德國民小學 112學年度 高年級 環保知識競賽</dc:title>
  <dc:creator>USER</dc:creator>
  <cp:lastModifiedBy>user</cp:lastModifiedBy>
  <cp:revision>207</cp:revision>
  <dcterms:created xsi:type="dcterms:W3CDTF">2023-09-08T04:57:54Z</dcterms:created>
  <dcterms:modified xsi:type="dcterms:W3CDTF">2024-12-11T05:06:20Z</dcterms:modified>
</cp:coreProperties>
</file>